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1" r:id="rId1"/>
  </p:sldMasterIdLst>
  <p:sldIdLst>
    <p:sldId id="256" r:id="rId2"/>
    <p:sldId id="257" r:id="rId3"/>
    <p:sldId id="258" r:id="rId4"/>
    <p:sldId id="259" r:id="rId5"/>
    <p:sldId id="260" r:id="rId6"/>
    <p:sldId id="271" r:id="rId7"/>
    <p:sldId id="272" r:id="rId8"/>
    <p:sldId id="270" r:id="rId9"/>
    <p:sldId id="261" r:id="rId10"/>
    <p:sldId id="262" r:id="rId11"/>
    <p:sldId id="263" r:id="rId12"/>
    <p:sldId id="264" r:id="rId13"/>
    <p:sldId id="265" r:id="rId14"/>
    <p:sldId id="266"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EDE43A-E7F8-46FD-A6A1-99C542C2CD6B}"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371659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3347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3323717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5945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381506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9EDE43A-E7F8-46FD-A6A1-99C542C2CD6B}" type="datetimeFigureOut">
              <a:rPr lang="en-IN" smtClean="0"/>
              <a:t>15-10-2024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1245175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9EDE43A-E7F8-46FD-A6A1-99C542C2CD6B}" type="datetimeFigureOut">
              <a:rPr lang="en-IN" smtClean="0"/>
              <a:t>15-10-2024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2703211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DE43A-E7F8-46FD-A6A1-99C542C2CD6B}"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197410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DE43A-E7F8-46FD-A6A1-99C542C2CD6B}"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101911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DE43A-E7F8-46FD-A6A1-99C542C2CD6B}"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241543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EDE43A-E7F8-46FD-A6A1-99C542C2CD6B}" type="datetimeFigureOut">
              <a:rPr lang="en-IN" smtClean="0"/>
              <a:t>15-10-2024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279732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3090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EDE43A-E7F8-46FD-A6A1-99C542C2CD6B}" type="datetimeFigureOut">
              <a:rPr lang="en-IN" smtClean="0"/>
              <a:t>15-10-2024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307777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EDE43A-E7F8-46FD-A6A1-99C542C2CD6B}" type="datetimeFigureOut">
              <a:rPr lang="en-IN" smtClean="0"/>
              <a:t>15-10-2024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54862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9EDE43A-E7F8-46FD-A6A1-99C542C2CD6B}" type="datetimeFigureOut">
              <a:rPr lang="en-IN" smtClean="0"/>
              <a:t>15-10-2024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282341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4098517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DE43A-E7F8-46FD-A6A1-99C542C2CD6B}" type="datetimeFigureOut">
              <a:rPr lang="en-IN" smtClean="0"/>
              <a:t>15-10-2024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6F436F-1DA6-4144-B3EA-0FF9359A3E08}" type="slidenum">
              <a:rPr lang="en-IN" smtClean="0"/>
              <a:t>‹#›</a:t>
            </a:fld>
            <a:endParaRPr lang="en-IN"/>
          </a:p>
        </p:txBody>
      </p:sp>
    </p:spTree>
    <p:extLst>
      <p:ext uri="{BB962C8B-B14F-4D97-AF65-F5344CB8AC3E}">
        <p14:creationId xmlns:p14="http://schemas.microsoft.com/office/powerpoint/2010/main" val="423574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9EDE43A-E7F8-46FD-A6A1-99C542C2CD6B}" type="datetimeFigureOut">
              <a:rPr lang="en-IN" smtClean="0"/>
              <a:t>15-10-2024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16F436F-1DA6-4144-B3EA-0FF9359A3E08}" type="slidenum">
              <a:rPr lang="en-IN" smtClean="0"/>
              <a:t>‹#›</a:t>
            </a:fld>
            <a:endParaRPr lang="en-IN"/>
          </a:p>
        </p:txBody>
      </p:sp>
    </p:spTree>
    <p:extLst>
      <p:ext uri="{BB962C8B-B14F-4D97-AF65-F5344CB8AC3E}">
        <p14:creationId xmlns:p14="http://schemas.microsoft.com/office/powerpoint/2010/main" val="1394751039"/>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BD41-CDD1-1D97-479E-C4A23A969B66}"/>
              </a:ext>
            </a:extLst>
          </p:cNvPr>
          <p:cNvSpPr>
            <a:spLocks noGrp="1"/>
          </p:cNvSpPr>
          <p:nvPr>
            <p:ph type="ctrTitle"/>
          </p:nvPr>
        </p:nvSpPr>
        <p:spPr>
          <a:xfrm>
            <a:off x="1296988" y="629265"/>
            <a:ext cx="9144000" cy="3962400"/>
          </a:xfrm>
        </p:spPr>
        <p:txBody>
          <a:bodyPr>
            <a:normAutofit fontScale="90000"/>
          </a:bodyPr>
          <a:lstStyle/>
          <a:p>
            <a:pPr algn="ctr"/>
            <a:br>
              <a:rPr lang="en-IN" sz="4000" b="1" dirty="0"/>
            </a:br>
            <a:br>
              <a:rPr lang="en-IN" sz="4000" b="1" dirty="0"/>
            </a:br>
            <a:br>
              <a:rPr lang="en-IN" sz="4000" b="1" dirty="0"/>
            </a:br>
            <a:r>
              <a:rPr lang="en-IN" sz="4000" b="1" dirty="0"/>
              <a:t>PANIMALAR ENGINEERING COLLEGE</a:t>
            </a:r>
            <a:br>
              <a:rPr lang="en-IN" sz="4000" dirty="0"/>
            </a:br>
            <a:r>
              <a:rPr lang="en-IN" sz="4000" dirty="0"/>
              <a:t>   </a:t>
            </a:r>
            <a:r>
              <a:rPr lang="en-IN" sz="3600" dirty="0"/>
              <a:t>DEPARTMENT OF CSE</a:t>
            </a:r>
            <a:br>
              <a:rPr lang="en-IN" sz="3600" dirty="0"/>
            </a:br>
            <a:br>
              <a:rPr lang="en-IN" sz="3600" dirty="0"/>
            </a:br>
            <a:r>
              <a:rPr lang="en-IN" sz="3600" dirty="0"/>
              <a:t>21CS1512-SOCIALLY RELEVANT MINI PROJECT</a:t>
            </a:r>
            <a:br>
              <a:rPr lang="en-IN" sz="4000" dirty="0"/>
            </a:br>
            <a:br>
              <a:rPr lang="en-IN" sz="4000" dirty="0"/>
            </a:br>
            <a:r>
              <a:rPr lang="en-IN" sz="4000" dirty="0"/>
              <a:t>A SENTIMENTAL ANALYSIS ON PRODUCTS AND MARKET INSIGTHS</a:t>
            </a:r>
            <a:br>
              <a:rPr lang="en-IN" sz="4000" dirty="0"/>
            </a:br>
            <a:endParaRPr lang="en-IN" sz="4000" dirty="0"/>
          </a:p>
        </p:txBody>
      </p:sp>
      <p:sp>
        <p:nvSpPr>
          <p:cNvPr id="3" name="Subtitle 2">
            <a:extLst>
              <a:ext uri="{FF2B5EF4-FFF2-40B4-BE49-F238E27FC236}">
                <a16:creationId xmlns:a16="http://schemas.microsoft.com/office/drawing/2014/main" id="{9E3C20DB-72AC-2654-A3B9-069C99C93187}"/>
              </a:ext>
            </a:extLst>
          </p:cNvPr>
          <p:cNvSpPr>
            <a:spLocks noGrp="1"/>
          </p:cNvSpPr>
          <p:nvPr>
            <p:ph type="subTitle" idx="1"/>
          </p:nvPr>
        </p:nvSpPr>
        <p:spPr>
          <a:xfrm>
            <a:off x="1751012" y="4414684"/>
            <a:ext cx="10273840" cy="1543664"/>
          </a:xfrm>
        </p:spPr>
        <p:txBody>
          <a:bodyPr>
            <a:noAutofit/>
          </a:bodyPr>
          <a:lstStyle/>
          <a:p>
            <a:r>
              <a:rPr lang="en-IN" sz="2400" dirty="0">
                <a:solidFill>
                  <a:schemeClr val="tx2">
                    <a:lumMod val="75000"/>
                  </a:schemeClr>
                </a:solidFill>
              </a:rPr>
              <a:t>DONE BY:</a:t>
            </a:r>
          </a:p>
          <a:p>
            <a:r>
              <a:rPr lang="en-IN" sz="2400" dirty="0">
                <a:solidFill>
                  <a:schemeClr val="tx2">
                    <a:lumMod val="75000"/>
                  </a:schemeClr>
                </a:solidFill>
              </a:rPr>
              <a:t>                                                    A.PRIYADHARSHINI(211422104359)</a:t>
            </a:r>
          </a:p>
          <a:p>
            <a:r>
              <a:rPr lang="en-IN" sz="2400" dirty="0">
                <a:solidFill>
                  <a:schemeClr val="tx2">
                    <a:lumMod val="75000"/>
                  </a:schemeClr>
                </a:solidFill>
              </a:rPr>
              <a:t>                                      N.Rubika(211422104410)</a:t>
            </a:r>
          </a:p>
        </p:txBody>
      </p:sp>
    </p:spTree>
    <p:extLst>
      <p:ext uri="{BB962C8B-B14F-4D97-AF65-F5344CB8AC3E}">
        <p14:creationId xmlns:p14="http://schemas.microsoft.com/office/powerpoint/2010/main" val="76866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634C-7150-8993-DB52-DA80FD84C306}"/>
              </a:ext>
            </a:extLst>
          </p:cNvPr>
          <p:cNvSpPr>
            <a:spLocks noGrp="1"/>
          </p:cNvSpPr>
          <p:nvPr>
            <p:ph type="title"/>
          </p:nvPr>
        </p:nvSpPr>
        <p:spPr>
          <a:xfrm>
            <a:off x="913776" y="618518"/>
            <a:ext cx="3375196" cy="633340"/>
          </a:xfrm>
        </p:spPr>
        <p:txBody>
          <a:bodyPr>
            <a:normAutofit/>
          </a:bodyPr>
          <a:lstStyle/>
          <a:p>
            <a:r>
              <a:rPr lang="en-IN" sz="2600" b="1" dirty="0"/>
              <a:t>CLASS DIAGRAM</a:t>
            </a:r>
          </a:p>
        </p:txBody>
      </p:sp>
      <p:pic>
        <p:nvPicPr>
          <p:cNvPr id="4" name="Picture 3">
            <a:extLst>
              <a:ext uri="{FF2B5EF4-FFF2-40B4-BE49-F238E27FC236}">
                <a16:creationId xmlns:a16="http://schemas.microsoft.com/office/drawing/2014/main" id="{4DFB2033-7C66-803F-0F02-C8733AB5C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507" y="-6698"/>
            <a:ext cx="5099953" cy="6864698"/>
          </a:xfrm>
          <a:prstGeom prst="rect">
            <a:avLst/>
          </a:prstGeom>
        </p:spPr>
      </p:pic>
    </p:spTree>
    <p:extLst>
      <p:ext uri="{BB962C8B-B14F-4D97-AF65-F5344CB8AC3E}">
        <p14:creationId xmlns:p14="http://schemas.microsoft.com/office/powerpoint/2010/main" val="162749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E5BC-A42E-414E-8F57-E5A5BD64136D}"/>
              </a:ext>
            </a:extLst>
          </p:cNvPr>
          <p:cNvSpPr>
            <a:spLocks noGrp="1"/>
          </p:cNvSpPr>
          <p:nvPr>
            <p:ph type="title"/>
          </p:nvPr>
        </p:nvSpPr>
        <p:spPr>
          <a:xfrm>
            <a:off x="913776" y="618517"/>
            <a:ext cx="4441996" cy="600683"/>
          </a:xfrm>
        </p:spPr>
        <p:txBody>
          <a:bodyPr>
            <a:normAutofit/>
          </a:bodyPr>
          <a:lstStyle/>
          <a:p>
            <a:r>
              <a:rPr lang="en-IN" sz="2600" b="1" dirty="0"/>
              <a:t>SEQUENCE DIAGRAM</a:t>
            </a:r>
          </a:p>
        </p:txBody>
      </p:sp>
      <p:pic>
        <p:nvPicPr>
          <p:cNvPr id="4" name="Picture 3">
            <a:extLst>
              <a:ext uri="{FF2B5EF4-FFF2-40B4-BE49-F238E27FC236}">
                <a16:creationId xmlns:a16="http://schemas.microsoft.com/office/drawing/2014/main" id="{B24CFF9C-8C62-35A2-CE1E-5EA331673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2" y="1436945"/>
            <a:ext cx="12105188" cy="5150881"/>
          </a:xfrm>
          <a:prstGeom prst="rect">
            <a:avLst/>
          </a:prstGeom>
        </p:spPr>
      </p:pic>
    </p:spTree>
    <p:extLst>
      <p:ext uri="{BB962C8B-B14F-4D97-AF65-F5344CB8AC3E}">
        <p14:creationId xmlns:p14="http://schemas.microsoft.com/office/powerpoint/2010/main" val="137622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2998-3829-7161-EB08-B9A3E9106D71}"/>
              </a:ext>
            </a:extLst>
          </p:cNvPr>
          <p:cNvSpPr>
            <a:spLocks noGrp="1"/>
          </p:cNvSpPr>
          <p:nvPr>
            <p:ph type="title"/>
          </p:nvPr>
        </p:nvSpPr>
        <p:spPr>
          <a:xfrm>
            <a:off x="913775" y="618517"/>
            <a:ext cx="4126311" cy="600683"/>
          </a:xfrm>
        </p:spPr>
        <p:txBody>
          <a:bodyPr>
            <a:normAutofit/>
          </a:bodyPr>
          <a:lstStyle/>
          <a:p>
            <a:r>
              <a:rPr lang="en-IN" sz="2600" b="1" dirty="0"/>
              <a:t>ACTIVITY DIAGRAM</a:t>
            </a:r>
          </a:p>
        </p:txBody>
      </p:sp>
      <p:pic>
        <p:nvPicPr>
          <p:cNvPr id="4" name="Picture 3">
            <a:extLst>
              <a:ext uri="{FF2B5EF4-FFF2-40B4-BE49-F238E27FC236}">
                <a16:creationId xmlns:a16="http://schemas.microsoft.com/office/drawing/2014/main" id="{FF8F532F-EAC1-F3E0-7E9E-F4826430E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864" y="323850"/>
            <a:ext cx="5848350" cy="6534150"/>
          </a:xfrm>
          <a:prstGeom prst="rect">
            <a:avLst/>
          </a:prstGeom>
        </p:spPr>
      </p:pic>
    </p:spTree>
    <p:extLst>
      <p:ext uri="{BB962C8B-B14F-4D97-AF65-F5344CB8AC3E}">
        <p14:creationId xmlns:p14="http://schemas.microsoft.com/office/powerpoint/2010/main" val="316285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B63D-5E85-C8ED-DC2F-F270BB65C20E}"/>
              </a:ext>
            </a:extLst>
          </p:cNvPr>
          <p:cNvSpPr>
            <a:spLocks noGrp="1"/>
          </p:cNvSpPr>
          <p:nvPr>
            <p:ph type="title"/>
          </p:nvPr>
        </p:nvSpPr>
        <p:spPr>
          <a:xfrm>
            <a:off x="913775" y="618517"/>
            <a:ext cx="10537996" cy="792160"/>
          </a:xfrm>
        </p:spPr>
        <p:txBody>
          <a:bodyPr>
            <a:normAutofit/>
          </a:bodyPr>
          <a:lstStyle/>
          <a:p>
            <a:r>
              <a:rPr lang="en-IN" sz="3200" b="1" dirty="0"/>
              <a:t>screenshots</a:t>
            </a:r>
          </a:p>
        </p:txBody>
      </p:sp>
      <p:pic>
        <p:nvPicPr>
          <p:cNvPr id="4" name="Picture 3">
            <a:extLst>
              <a:ext uri="{FF2B5EF4-FFF2-40B4-BE49-F238E27FC236}">
                <a16:creationId xmlns:a16="http://schemas.microsoft.com/office/drawing/2014/main" id="{EE2DFAE5-9D1D-1757-3F8B-1C32A09F9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88" y="2208992"/>
            <a:ext cx="5074070" cy="3500664"/>
          </a:xfrm>
          <a:prstGeom prst="rect">
            <a:avLst/>
          </a:prstGeom>
        </p:spPr>
      </p:pic>
      <p:sp>
        <p:nvSpPr>
          <p:cNvPr id="3" name="TextBox 2">
            <a:extLst>
              <a:ext uri="{FF2B5EF4-FFF2-40B4-BE49-F238E27FC236}">
                <a16:creationId xmlns:a16="http://schemas.microsoft.com/office/drawing/2014/main" id="{38AA7795-8FFA-BF21-A332-E09DF3FF7B9A}"/>
              </a:ext>
            </a:extLst>
          </p:cNvPr>
          <p:cNvSpPr txBox="1"/>
          <p:nvPr/>
        </p:nvSpPr>
        <p:spPr>
          <a:xfrm>
            <a:off x="1386036" y="1579002"/>
            <a:ext cx="3283974" cy="461665"/>
          </a:xfrm>
          <a:prstGeom prst="rect">
            <a:avLst/>
          </a:prstGeom>
          <a:noFill/>
        </p:spPr>
        <p:txBody>
          <a:bodyPr wrap="square" rtlCol="0">
            <a:spAutoFit/>
          </a:bodyPr>
          <a:lstStyle/>
          <a:p>
            <a:pPr algn="ctr"/>
            <a:r>
              <a:rPr lang="en-IN" sz="2400" dirty="0"/>
              <a:t>FRONT-END</a:t>
            </a:r>
          </a:p>
        </p:txBody>
      </p:sp>
      <p:pic>
        <p:nvPicPr>
          <p:cNvPr id="6" name="Picture 5">
            <a:extLst>
              <a:ext uri="{FF2B5EF4-FFF2-40B4-BE49-F238E27FC236}">
                <a16:creationId xmlns:a16="http://schemas.microsoft.com/office/drawing/2014/main" id="{93684809-3152-5417-BC5D-9440CB737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683" y="2191645"/>
            <a:ext cx="5899355" cy="3518011"/>
          </a:xfrm>
          <a:prstGeom prst="rect">
            <a:avLst/>
          </a:prstGeom>
        </p:spPr>
      </p:pic>
      <p:sp>
        <p:nvSpPr>
          <p:cNvPr id="7" name="TextBox 6">
            <a:extLst>
              <a:ext uri="{FF2B5EF4-FFF2-40B4-BE49-F238E27FC236}">
                <a16:creationId xmlns:a16="http://schemas.microsoft.com/office/drawing/2014/main" id="{22C8E8C2-B04C-0D2C-8F68-CEC82AED0D78}"/>
              </a:ext>
            </a:extLst>
          </p:cNvPr>
          <p:cNvSpPr txBox="1"/>
          <p:nvPr/>
        </p:nvSpPr>
        <p:spPr>
          <a:xfrm>
            <a:off x="7379108" y="1622819"/>
            <a:ext cx="3018503" cy="461665"/>
          </a:xfrm>
          <a:prstGeom prst="rect">
            <a:avLst/>
          </a:prstGeom>
          <a:noFill/>
        </p:spPr>
        <p:txBody>
          <a:bodyPr wrap="square" rtlCol="0">
            <a:spAutoFit/>
          </a:bodyPr>
          <a:lstStyle/>
          <a:p>
            <a:pPr algn="ctr"/>
            <a:r>
              <a:rPr lang="en-IN" sz="2400" dirty="0"/>
              <a:t>CSV FILE</a:t>
            </a:r>
          </a:p>
        </p:txBody>
      </p:sp>
    </p:spTree>
    <p:extLst>
      <p:ext uri="{BB962C8B-B14F-4D97-AF65-F5344CB8AC3E}">
        <p14:creationId xmlns:p14="http://schemas.microsoft.com/office/powerpoint/2010/main" val="193947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9B540-6D2B-95C6-A806-27C1A0D75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65" y="1966453"/>
            <a:ext cx="5483239" cy="3588774"/>
          </a:xfrm>
          <a:prstGeom prst="rect">
            <a:avLst/>
          </a:prstGeom>
        </p:spPr>
      </p:pic>
      <p:pic>
        <p:nvPicPr>
          <p:cNvPr id="7" name="Picture 6">
            <a:extLst>
              <a:ext uri="{FF2B5EF4-FFF2-40B4-BE49-F238E27FC236}">
                <a16:creationId xmlns:a16="http://schemas.microsoft.com/office/drawing/2014/main" id="{3E740760-4621-5FC3-AE56-6A0C9FE2A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26" y="1966453"/>
            <a:ext cx="5696387" cy="3588774"/>
          </a:xfrm>
          <a:prstGeom prst="rect">
            <a:avLst/>
          </a:prstGeom>
        </p:spPr>
      </p:pic>
      <p:sp>
        <p:nvSpPr>
          <p:cNvPr id="3" name="TextBox 2">
            <a:extLst>
              <a:ext uri="{FF2B5EF4-FFF2-40B4-BE49-F238E27FC236}">
                <a16:creationId xmlns:a16="http://schemas.microsoft.com/office/drawing/2014/main" id="{6427F9D1-5C06-B298-C7E1-B440928CBC5F}"/>
              </a:ext>
            </a:extLst>
          </p:cNvPr>
          <p:cNvSpPr txBox="1"/>
          <p:nvPr/>
        </p:nvSpPr>
        <p:spPr>
          <a:xfrm>
            <a:off x="2172930" y="1504788"/>
            <a:ext cx="3490452" cy="461665"/>
          </a:xfrm>
          <a:prstGeom prst="rect">
            <a:avLst/>
          </a:prstGeom>
          <a:noFill/>
        </p:spPr>
        <p:txBody>
          <a:bodyPr wrap="square" rtlCol="0">
            <a:spAutoFit/>
          </a:bodyPr>
          <a:lstStyle/>
          <a:p>
            <a:r>
              <a:rPr lang="en-IN" sz="2400" dirty="0"/>
              <a:t>USER INPUT</a:t>
            </a:r>
          </a:p>
        </p:txBody>
      </p:sp>
      <p:sp>
        <p:nvSpPr>
          <p:cNvPr id="4" name="TextBox 3">
            <a:extLst>
              <a:ext uri="{FF2B5EF4-FFF2-40B4-BE49-F238E27FC236}">
                <a16:creationId xmlns:a16="http://schemas.microsoft.com/office/drawing/2014/main" id="{6ECC4EE5-B7EA-CA4D-E3E2-4D6F49147ACD}"/>
              </a:ext>
            </a:extLst>
          </p:cNvPr>
          <p:cNvSpPr txBox="1"/>
          <p:nvPr/>
        </p:nvSpPr>
        <p:spPr>
          <a:xfrm>
            <a:off x="6528620" y="1504788"/>
            <a:ext cx="4424516" cy="461665"/>
          </a:xfrm>
          <a:prstGeom prst="rect">
            <a:avLst/>
          </a:prstGeom>
          <a:noFill/>
        </p:spPr>
        <p:txBody>
          <a:bodyPr wrap="square" rtlCol="0">
            <a:spAutoFit/>
          </a:bodyPr>
          <a:lstStyle/>
          <a:p>
            <a:pPr algn="ctr"/>
            <a:r>
              <a:rPr lang="en-IN" sz="2400" dirty="0"/>
              <a:t>OUTPUT </a:t>
            </a:r>
          </a:p>
        </p:txBody>
      </p:sp>
    </p:spTree>
    <p:extLst>
      <p:ext uri="{BB962C8B-B14F-4D97-AF65-F5344CB8AC3E}">
        <p14:creationId xmlns:p14="http://schemas.microsoft.com/office/powerpoint/2010/main" val="270264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6308-9B8F-7084-B44A-DAD1A6EB8675}"/>
              </a:ext>
            </a:extLst>
          </p:cNvPr>
          <p:cNvSpPr>
            <a:spLocks noGrp="1"/>
          </p:cNvSpPr>
          <p:nvPr>
            <p:ph type="title"/>
          </p:nvPr>
        </p:nvSpPr>
        <p:spPr>
          <a:xfrm>
            <a:off x="1081548" y="727586"/>
            <a:ext cx="10196678" cy="688259"/>
          </a:xfrm>
        </p:spPr>
        <p:txBody>
          <a:bodyPr>
            <a:normAutofit/>
          </a:bodyPr>
          <a:lstStyle/>
          <a:p>
            <a:pPr algn="l"/>
            <a:r>
              <a:rPr lang="en-IN" sz="3200" b="1" dirty="0"/>
              <a:t>CONCLUSION</a:t>
            </a:r>
          </a:p>
        </p:txBody>
      </p:sp>
      <p:sp>
        <p:nvSpPr>
          <p:cNvPr id="3" name="Content Placeholder 2">
            <a:extLst>
              <a:ext uri="{FF2B5EF4-FFF2-40B4-BE49-F238E27FC236}">
                <a16:creationId xmlns:a16="http://schemas.microsoft.com/office/drawing/2014/main" id="{7C7BA1D3-74D1-421D-BD96-24D35E021CC6}"/>
              </a:ext>
            </a:extLst>
          </p:cNvPr>
          <p:cNvSpPr>
            <a:spLocks noGrp="1"/>
          </p:cNvSpPr>
          <p:nvPr>
            <p:ph sz="quarter" idx="13"/>
          </p:nvPr>
        </p:nvSpPr>
        <p:spPr>
          <a:xfrm>
            <a:off x="913774" y="1504336"/>
            <a:ext cx="10363826" cy="4286864"/>
          </a:xfrm>
        </p:spPr>
        <p:txBody>
          <a:bodyPr>
            <a:normAutofit/>
          </a:bodyPr>
          <a:lstStyle/>
          <a:p>
            <a:pPr marL="0" indent="0" algn="just">
              <a:buNone/>
            </a:pPr>
            <a:r>
              <a:rPr lang="en-US" sz="2200" cap="none" dirty="0"/>
              <a:t>In conclusion, this project successfully addresses the challenge of product comparison by providing a user-friendly web-based tool that automates the process. By integrating HTML and CSS for the frontend and flask with python for the backend, it efficiently handles data from a CSV file to compare similar products based on user input. The system's ability to present key product features such as price, model, color, advantages, and disadvantages in a clear comparison table enhances decision-making for consumers. The tool not only simplifies product research but also saves users time and effort. With potential for expansion and scalability, the project offers a solid foundation for future development in e-commerce or retail environments.</a:t>
            </a:r>
            <a:endParaRPr lang="en-IN" sz="2200" cap="none" dirty="0"/>
          </a:p>
        </p:txBody>
      </p:sp>
    </p:spTree>
    <p:extLst>
      <p:ext uri="{BB962C8B-B14F-4D97-AF65-F5344CB8AC3E}">
        <p14:creationId xmlns:p14="http://schemas.microsoft.com/office/powerpoint/2010/main" val="407025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4903-D9ED-1FD1-D327-5A78266BC639}"/>
              </a:ext>
            </a:extLst>
          </p:cNvPr>
          <p:cNvSpPr>
            <a:spLocks noGrp="1"/>
          </p:cNvSpPr>
          <p:nvPr>
            <p:ph type="title"/>
          </p:nvPr>
        </p:nvSpPr>
        <p:spPr>
          <a:xfrm>
            <a:off x="913774" y="726672"/>
            <a:ext cx="10364451" cy="630180"/>
          </a:xfrm>
        </p:spPr>
        <p:txBody>
          <a:bodyPr>
            <a:normAutofit/>
          </a:bodyPr>
          <a:lstStyle/>
          <a:p>
            <a:pPr algn="l"/>
            <a:r>
              <a:rPr lang="en-IN" sz="3200" b="1" dirty="0"/>
              <a:t>Abstract:</a:t>
            </a:r>
          </a:p>
        </p:txBody>
      </p:sp>
      <p:sp>
        <p:nvSpPr>
          <p:cNvPr id="3" name="Content Placeholder 2">
            <a:extLst>
              <a:ext uri="{FF2B5EF4-FFF2-40B4-BE49-F238E27FC236}">
                <a16:creationId xmlns:a16="http://schemas.microsoft.com/office/drawing/2014/main" id="{ED3DF34F-9F71-B083-661D-6FA0F7AD798A}"/>
              </a:ext>
            </a:extLst>
          </p:cNvPr>
          <p:cNvSpPr>
            <a:spLocks noGrp="1"/>
          </p:cNvSpPr>
          <p:nvPr>
            <p:ph sz="quarter" idx="13"/>
          </p:nvPr>
        </p:nvSpPr>
        <p:spPr>
          <a:xfrm>
            <a:off x="913774" y="1356852"/>
            <a:ext cx="10363826" cy="4650658"/>
          </a:xfrm>
        </p:spPr>
        <p:txBody>
          <a:bodyPr>
            <a:noAutofit/>
          </a:bodyPr>
          <a:lstStyle/>
          <a:p>
            <a:pPr marL="0" indent="0" algn="just">
              <a:buNone/>
            </a:pPr>
            <a:r>
              <a:rPr lang="en-US" sz="2200" cap="none" dirty="0"/>
              <a:t>In today's fast-paced world, consumers face challenges when comparing multiple products. This project simplifies the process by creating a web-based tool that helps users compare products based on specific features. Using HTML and CSS for the frontend and Python Flask for the backend, the tool analyzes data from a CSV file containing product details like name, price, model, and features. Users input product information, and the system retrieves similar products from the same category, presenting a comparison table with key details. This user-friendly tool reduces research effort and enhances the shopping experience by automating product comparisons.</a:t>
            </a:r>
            <a:r>
              <a:rPr lang="en-US" sz="2200" dirty="0"/>
              <a:t> </a:t>
            </a:r>
          </a:p>
          <a:p>
            <a:pPr marL="0" indent="0" algn="just">
              <a:buNone/>
            </a:pPr>
            <a:r>
              <a:rPr lang="en-US" sz="2200" cap="none" dirty="0"/>
              <a:t>The tool’s flexibility allows for future expansion, making it suitable for broader commercial use. Additionally, it showcases the integration of web technologies with data processing to deliver a practical solution to common consumer challenges.</a:t>
            </a:r>
            <a:endParaRPr lang="en-IN" sz="2200" cap="none" dirty="0"/>
          </a:p>
        </p:txBody>
      </p:sp>
    </p:spTree>
    <p:extLst>
      <p:ext uri="{BB962C8B-B14F-4D97-AF65-F5344CB8AC3E}">
        <p14:creationId xmlns:p14="http://schemas.microsoft.com/office/powerpoint/2010/main" val="81807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2223-9D5D-A184-FA37-E3E5D0FFDC95}"/>
              </a:ext>
            </a:extLst>
          </p:cNvPr>
          <p:cNvSpPr>
            <a:spLocks noGrp="1"/>
          </p:cNvSpPr>
          <p:nvPr>
            <p:ph type="title"/>
          </p:nvPr>
        </p:nvSpPr>
        <p:spPr>
          <a:xfrm>
            <a:off x="913776" y="618518"/>
            <a:ext cx="5005243" cy="578912"/>
          </a:xfrm>
        </p:spPr>
        <p:txBody>
          <a:bodyPr>
            <a:normAutofit fontScale="90000"/>
          </a:bodyPr>
          <a:lstStyle/>
          <a:p>
            <a:r>
              <a:rPr lang="en-IN" b="1" dirty="0"/>
              <a:t>ARCHITECTURAL DIAGRAM</a:t>
            </a:r>
          </a:p>
        </p:txBody>
      </p:sp>
      <p:sp>
        <p:nvSpPr>
          <p:cNvPr id="5" name="Rectangle: Rounded Corners 4">
            <a:extLst>
              <a:ext uri="{FF2B5EF4-FFF2-40B4-BE49-F238E27FC236}">
                <a16:creationId xmlns:a16="http://schemas.microsoft.com/office/drawing/2014/main" id="{C821A982-DA40-C458-6510-0DB6650B8925}"/>
              </a:ext>
            </a:extLst>
          </p:cNvPr>
          <p:cNvSpPr/>
          <p:nvPr/>
        </p:nvSpPr>
        <p:spPr>
          <a:xfrm>
            <a:off x="1230086" y="1338943"/>
            <a:ext cx="2634343" cy="849086"/>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Web scraping</a:t>
            </a:r>
            <a:endParaRPr lang="en-IN" dirty="0"/>
          </a:p>
        </p:txBody>
      </p:sp>
      <p:sp>
        <p:nvSpPr>
          <p:cNvPr id="6" name="Rectangle: Rounded Corners 5">
            <a:extLst>
              <a:ext uri="{FF2B5EF4-FFF2-40B4-BE49-F238E27FC236}">
                <a16:creationId xmlns:a16="http://schemas.microsoft.com/office/drawing/2014/main" id="{6C2C7715-C38E-397B-E69B-1CB182F48636}"/>
              </a:ext>
            </a:extLst>
          </p:cNvPr>
          <p:cNvSpPr/>
          <p:nvPr/>
        </p:nvSpPr>
        <p:spPr>
          <a:xfrm>
            <a:off x="1230086" y="2714324"/>
            <a:ext cx="2634343" cy="914400"/>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Data Storage</a:t>
            </a:r>
          </a:p>
          <a:p>
            <a:pPr algn="ctr"/>
            <a:r>
              <a:rPr lang="en-IN" dirty="0"/>
              <a:t>(</a:t>
            </a:r>
            <a:r>
              <a:rPr lang="en-IN" dirty="0">
                <a:solidFill>
                  <a:schemeClr val="tx1"/>
                </a:solidFill>
              </a:rPr>
              <a:t>CSV file)</a:t>
            </a:r>
            <a:endParaRPr lang="en-IN" dirty="0"/>
          </a:p>
        </p:txBody>
      </p:sp>
      <p:sp>
        <p:nvSpPr>
          <p:cNvPr id="7" name="Rectangle: Rounded Corners 6">
            <a:extLst>
              <a:ext uri="{FF2B5EF4-FFF2-40B4-BE49-F238E27FC236}">
                <a16:creationId xmlns:a16="http://schemas.microsoft.com/office/drawing/2014/main" id="{01353EBB-0D3D-B1C9-D4ED-869C6335F456}"/>
              </a:ext>
            </a:extLst>
          </p:cNvPr>
          <p:cNvSpPr/>
          <p:nvPr/>
        </p:nvSpPr>
        <p:spPr>
          <a:xfrm>
            <a:off x="4406899" y="2714324"/>
            <a:ext cx="2634343" cy="914400"/>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Data Analysis</a:t>
            </a:r>
          </a:p>
        </p:txBody>
      </p:sp>
      <p:sp>
        <p:nvSpPr>
          <p:cNvPr id="8" name="Rectangle: Rounded Corners 7">
            <a:extLst>
              <a:ext uri="{FF2B5EF4-FFF2-40B4-BE49-F238E27FC236}">
                <a16:creationId xmlns:a16="http://schemas.microsoft.com/office/drawing/2014/main" id="{90A8FE5E-5B6C-4F42-62BC-314D61786189}"/>
              </a:ext>
            </a:extLst>
          </p:cNvPr>
          <p:cNvSpPr/>
          <p:nvPr/>
        </p:nvSpPr>
        <p:spPr>
          <a:xfrm>
            <a:off x="7671335" y="2714324"/>
            <a:ext cx="2634343"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Sentiment Analysis</a:t>
            </a:r>
          </a:p>
          <a:p>
            <a:pPr algn="ctr"/>
            <a:r>
              <a:rPr lang="en-IN" dirty="0"/>
              <a:t>(by category)</a:t>
            </a:r>
          </a:p>
        </p:txBody>
      </p:sp>
      <p:sp>
        <p:nvSpPr>
          <p:cNvPr id="9" name="Rectangle: Rounded Corners 8">
            <a:extLst>
              <a:ext uri="{FF2B5EF4-FFF2-40B4-BE49-F238E27FC236}">
                <a16:creationId xmlns:a16="http://schemas.microsoft.com/office/drawing/2014/main" id="{DF0AD728-4E49-E9F5-5E8A-F09BA8C4E63C}"/>
              </a:ext>
            </a:extLst>
          </p:cNvPr>
          <p:cNvSpPr/>
          <p:nvPr/>
        </p:nvSpPr>
        <p:spPr>
          <a:xfrm>
            <a:off x="7671335" y="4475746"/>
            <a:ext cx="2634343" cy="1043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Product Comparison</a:t>
            </a:r>
          </a:p>
        </p:txBody>
      </p:sp>
      <p:sp>
        <p:nvSpPr>
          <p:cNvPr id="10" name="Rectangle: Rounded Corners 9">
            <a:extLst>
              <a:ext uri="{FF2B5EF4-FFF2-40B4-BE49-F238E27FC236}">
                <a16:creationId xmlns:a16="http://schemas.microsoft.com/office/drawing/2014/main" id="{FCB9407B-18B7-444F-DA9B-F8A50B68C815}"/>
              </a:ext>
            </a:extLst>
          </p:cNvPr>
          <p:cNvSpPr/>
          <p:nvPr/>
        </p:nvSpPr>
        <p:spPr>
          <a:xfrm>
            <a:off x="4406899" y="4475746"/>
            <a:ext cx="2634343" cy="1043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Visualization</a:t>
            </a:r>
          </a:p>
        </p:txBody>
      </p:sp>
      <p:sp>
        <p:nvSpPr>
          <p:cNvPr id="11" name="Rectangle: Rounded Corners 10">
            <a:extLst>
              <a:ext uri="{FF2B5EF4-FFF2-40B4-BE49-F238E27FC236}">
                <a16:creationId xmlns:a16="http://schemas.microsoft.com/office/drawing/2014/main" id="{494A10C8-930E-EE9B-7227-E93385C0C475}"/>
              </a:ext>
            </a:extLst>
          </p:cNvPr>
          <p:cNvSpPr/>
          <p:nvPr/>
        </p:nvSpPr>
        <p:spPr>
          <a:xfrm>
            <a:off x="1142465" y="4475746"/>
            <a:ext cx="2634343" cy="1043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 Interface</a:t>
            </a:r>
          </a:p>
          <a:p>
            <a:pPr algn="ctr"/>
            <a:r>
              <a:rPr lang="en-IN" dirty="0"/>
              <a:t>(Report)</a:t>
            </a:r>
          </a:p>
        </p:txBody>
      </p:sp>
      <p:sp>
        <p:nvSpPr>
          <p:cNvPr id="13" name="Arrow: Down 12">
            <a:extLst>
              <a:ext uri="{FF2B5EF4-FFF2-40B4-BE49-F238E27FC236}">
                <a16:creationId xmlns:a16="http://schemas.microsoft.com/office/drawing/2014/main" id="{B841F34E-4F11-235E-CED8-29E5171F261E}"/>
              </a:ext>
            </a:extLst>
          </p:cNvPr>
          <p:cNvSpPr/>
          <p:nvPr/>
        </p:nvSpPr>
        <p:spPr>
          <a:xfrm>
            <a:off x="2290813" y="2188029"/>
            <a:ext cx="336884" cy="5262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AD31E0DE-6F8C-3B09-9B49-461C32C9B150}"/>
              </a:ext>
            </a:extLst>
          </p:cNvPr>
          <p:cNvSpPr/>
          <p:nvPr/>
        </p:nvSpPr>
        <p:spPr>
          <a:xfrm>
            <a:off x="8720488" y="3628724"/>
            <a:ext cx="308009" cy="84702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46E3562-671A-BBFE-E2D4-A58A5AB8C9C8}"/>
              </a:ext>
            </a:extLst>
          </p:cNvPr>
          <p:cNvSpPr/>
          <p:nvPr/>
        </p:nvSpPr>
        <p:spPr>
          <a:xfrm>
            <a:off x="3864429" y="3108960"/>
            <a:ext cx="542470" cy="32004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C0A5B0B1-A946-D2F5-77C2-451702B42C74}"/>
              </a:ext>
            </a:extLst>
          </p:cNvPr>
          <p:cNvSpPr/>
          <p:nvPr/>
        </p:nvSpPr>
        <p:spPr>
          <a:xfrm>
            <a:off x="7041242" y="3108960"/>
            <a:ext cx="630093" cy="320040"/>
          </a:xfrm>
          <a:prstGeom prst="rightArrow">
            <a:avLst>
              <a:gd name="adj1" fmla="val 50000"/>
              <a:gd name="adj2" fmla="val 4398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Arrow: Left 16">
            <a:extLst>
              <a:ext uri="{FF2B5EF4-FFF2-40B4-BE49-F238E27FC236}">
                <a16:creationId xmlns:a16="http://schemas.microsoft.com/office/drawing/2014/main" id="{406CC54F-AA0B-87DA-3967-CF8A7509288D}"/>
              </a:ext>
            </a:extLst>
          </p:cNvPr>
          <p:cNvSpPr/>
          <p:nvPr/>
        </p:nvSpPr>
        <p:spPr>
          <a:xfrm>
            <a:off x="7041242" y="4899259"/>
            <a:ext cx="630093" cy="246359"/>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Arrow: Left 17">
            <a:extLst>
              <a:ext uri="{FF2B5EF4-FFF2-40B4-BE49-F238E27FC236}">
                <a16:creationId xmlns:a16="http://schemas.microsoft.com/office/drawing/2014/main" id="{DEBE1D21-E1BF-F068-3AAD-98754DB6FB75}"/>
              </a:ext>
            </a:extLst>
          </p:cNvPr>
          <p:cNvSpPr/>
          <p:nvPr/>
        </p:nvSpPr>
        <p:spPr>
          <a:xfrm>
            <a:off x="3776808" y="4899259"/>
            <a:ext cx="630091" cy="246359"/>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88E9137D-56B4-1164-905B-DEC5671E6E69}"/>
              </a:ext>
            </a:extLst>
          </p:cNvPr>
          <p:cNvSpPr/>
          <p:nvPr/>
        </p:nvSpPr>
        <p:spPr>
          <a:xfrm>
            <a:off x="3994484" y="2396691"/>
            <a:ext cx="6967430" cy="3455469"/>
          </a:xfrm>
          <a:prstGeom prst="rect">
            <a:avLst/>
          </a:prstGeom>
          <a:noFill/>
          <a:ln w="254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CAFE873-B73F-245D-21EA-ACCEA4D0D5F2}"/>
              </a:ext>
            </a:extLst>
          </p:cNvPr>
          <p:cNvSpPr txBox="1"/>
          <p:nvPr/>
        </p:nvSpPr>
        <p:spPr>
          <a:xfrm>
            <a:off x="6163733" y="2006600"/>
            <a:ext cx="2734734" cy="374620"/>
          </a:xfrm>
          <a:prstGeom prst="rect">
            <a:avLst/>
          </a:prstGeom>
          <a:noFill/>
        </p:spPr>
        <p:txBody>
          <a:bodyPr wrap="square" rtlCol="0">
            <a:spAutoFit/>
          </a:bodyPr>
          <a:lstStyle/>
          <a:p>
            <a:r>
              <a:rPr lang="en-IN" dirty="0"/>
              <a:t>Python Libraries</a:t>
            </a:r>
          </a:p>
        </p:txBody>
      </p:sp>
    </p:spTree>
    <p:extLst>
      <p:ext uri="{BB962C8B-B14F-4D97-AF65-F5344CB8AC3E}">
        <p14:creationId xmlns:p14="http://schemas.microsoft.com/office/powerpoint/2010/main" val="321199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AB12-DC8B-23E5-FAF3-4D1DADB71C22}"/>
              </a:ext>
            </a:extLst>
          </p:cNvPr>
          <p:cNvSpPr>
            <a:spLocks noGrp="1"/>
          </p:cNvSpPr>
          <p:nvPr>
            <p:ph type="title"/>
          </p:nvPr>
        </p:nvSpPr>
        <p:spPr>
          <a:xfrm>
            <a:off x="983226" y="618517"/>
            <a:ext cx="10295000" cy="1052967"/>
          </a:xfrm>
        </p:spPr>
        <p:txBody>
          <a:bodyPr>
            <a:normAutofit/>
          </a:bodyPr>
          <a:lstStyle/>
          <a:p>
            <a:pPr algn="l"/>
            <a:r>
              <a:rPr lang="en-IN" sz="3200" dirty="0"/>
              <a:t>  </a:t>
            </a:r>
            <a:r>
              <a:rPr lang="en-IN" sz="3200" b="1" dirty="0"/>
              <a:t>Existing system: </a:t>
            </a:r>
          </a:p>
        </p:txBody>
      </p:sp>
      <p:sp>
        <p:nvSpPr>
          <p:cNvPr id="3" name="Content Placeholder 2">
            <a:extLst>
              <a:ext uri="{FF2B5EF4-FFF2-40B4-BE49-F238E27FC236}">
                <a16:creationId xmlns:a16="http://schemas.microsoft.com/office/drawing/2014/main" id="{3CD5A83E-2223-9401-637C-CFCEA02938F0}"/>
              </a:ext>
            </a:extLst>
          </p:cNvPr>
          <p:cNvSpPr>
            <a:spLocks noGrp="1"/>
          </p:cNvSpPr>
          <p:nvPr>
            <p:ph sz="quarter" idx="13"/>
          </p:nvPr>
        </p:nvSpPr>
        <p:spPr>
          <a:xfrm>
            <a:off x="1120876" y="1533832"/>
            <a:ext cx="10156723" cy="4513007"/>
          </a:xfrm>
        </p:spPr>
        <p:txBody>
          <a:bodyPr>
            <a:normAutofit/>
          </a:bodyPr>
          <a:lstStyle/>
          <a:p>
            <a:pPr marL="0" indent="0" algn="just">
              <a:buNone/>
            </a:pPr>
            <a:r>
              <a:rPr lang="en-US" sz="2200" cap="none" dirty="0"/>
              <a:t>The existing system for product comparison typically involves manual research by consumers, requiring them to visit multiple websites or stores to compare product details such as price, features, and user reviews. Many e-commerce platforms offer limited comparison tools that only display basic information, often without a detailed analysis of advantages and disadvantages. Users may rely on third-party review sites or product forums, which can be time-consuming and prone to biased opinions.</a:t>
            </a:r>
          </a:p>
          <a:p>
            <a:pPr marL="0" indent="0" algn="just">
              <a:buNone/>
            </a:pPr>
            <a:r>
              <a:rPr lang="en-US" sz="2200" cap="none" dirty="0"/>
              <a:t>As a result, consumers often struggle to make informed decisions. Additionally, current tools lack personalized input, such as filtering by specific features like color or model, leading to generalized results that may not meet user preferences. This fragmented approach creates a less efficient and often frustrating shopping experience.</a:t>
            </a:r>
            <a:endParaRPr lang="en-IN" sz="2200" cap="none" dirty="0"/>
          </a:p>
        </p:txBody>
      </p:sp>
    </p:spTree>
    <p:extLst>
      <p:ext uri="{BB962C8B-B14F-4D97-AF65-F5344CB8AC3E}">
        <p14:creationId xmlns:p14="http://schemas.microsoft.com/office/powerpoint/2010/main" val="2431146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FAAC-E683-DAA2-1D95-4A4A64A10034}"/>
              </a:ext>
            </a:extLst>
          </p:cNvPr>
          <p:cNvSpPr>
            <a:spLocks noGrp="1"/>
          </p:cNvSpPr>
          <p:nvPr>
            <p:ph type="title"/>
          </p:nvPr>
        </p:nvSpPr>
        <p:spPr>
          <a:xfrm>
            <a:off x="1061884" y="639097"/>
            <a:ext cx="10216342" cy="816077"/>
          </a:xfrm>
        </p:spPr>
        <p:txBody>
          <a:bodyPr>
            <a:normAutofit/>
          </a:bodyPr>
          <a:lstStyle/>
          <a:p>
            <a:pPr algn="l"/>
            <a:r>
              <a:rPr lang="en-IN" sz="3200" b="1" dirty="0"/>
              <a:t>Proposed system:</a:t>
            </a:r>
          </a:p>
        </p:txBody>
      </p:sp>
      <p:sp>
        <p:nvSpPr>
          <p:cNvPr id="3" name="Content Placeholder 2">
            <a:extLst>
              <a:ext uri="{FF2B5EF4-FFF2-40B4-BE49-F238E27FC236}">
                <a16:creationId xmlns:a16="http://schemas.microsoft.com/office/drawing/2014/main" id="{20DB8BEC-0753-F3C6-D0D1-F877643BE64F}"/>
              </a:ext>
            </a:extLst>
          </p:cNvPr>
          <p:cNvSpPr>
            <a:spLocks noGrp="1"/>
          </p:cNvSpPr>
          <p:nvPr>
            <p:ph sz="quarter" idx="13"/>
          </p:nvPr>
        </p:nvSpPr>
        <p:spPr>
          <a:xfrm>
            <a:off x="766290" y="1455174"/>
            <a:ext cx="10363826" cy="4336025"/>
          </a:xfrm>
        </p:spPr>
        <p:txBody>
          <a:bodyPr>
            <a:normAutofit lnSpcReduction="10000"/>
          </a:bodyPr>
          <a:lstStyle/>
          <a:p>
            <a:pPr marL="0" indent="0" algn="just">
              <a:buNone/>
            </a:pPr>
            <a:r>
              <a:rPr lang="en-US" sz="2200" cap="none" dirty="0"/>
              <a:t>The proposed system in this project offers a streamlined, web-based product comparison tool that allows users to easily compare similar products based on personalized input. By integrating a frontend built with HTML and CSS, and a backend using Python Flask, the system retrieves and analyzes data from a CSV file containing comprehensive product details like name, price, model, color, advantages, and disadvantages. Users can input specific criteria such as product name, category, price, and model, and the tool will generate a comparison table highlighting relevant products from the same category. </a:t>
            </a:r>
          </a:p>
          <a:p>
            <a:pPr marL="0" indent="0" algn="just">
              <a:buNone/>
            </a:pPr>
            <a:r>
              <a:rPr lang="en-US" sz="2200" cap="none" dirty="0"/>
              <a:t>This system automates the comparison process, saving users time and effort while providing clear insights for more informed decisions. The user-friendly interface and efficient backend make it accessible for a wide audience, with potential for expansion into larger retail applications.</a:t>
            </a:r>
            <a:endParaRPr lang="en-IN" sz="2200" cap="none" dirty="0"/>
          </a:p>
        </p:txBody>
      </p:sp>
    </p:spTree>
    <p:extLst>
      <p:ext uri="{BB962C8B-B14F-4D97-AF65-F5344CB8AC3E}">
        <p14:creationId xmlns:p14="http://schemas.microsoft.com/office/powerpoint/2010/main" val="309703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3D54-0508-023C-1D99-1F9D2F8290DE}"/>
              </a:ext>
            </a:extLst>
          </p:cNvPr>
          <p:cNvSpPr>
            <a:spLocks noGrp="1"/>
          </p:cNvSpPr>
          <p:nvPr>
            <p:ph type="title"/>
          </p:nvPr>
        </p:nvSpPr>
        <p:spPr>
          <a:xfrm>
            <a:off x="913774" y="589021"/>
            <a:ext cx="10364451" cy="659677"/>
          </a:xfrm>
        </p:spPr>
        <p:txBody>
          <a:bodyPr>
            <a:normAutofit/>
          </a:bodyPr>
          <a:lstStyle/>
          <a:p>
            <a:pPr algn="l"/>
            <a:r>
              <a:rPr lang="en-IN" sz="3200" dirty="0"/>
              <a:t>  </a:t>
            </a:r>
            <a:r>
              <a:rPr lang="en-IN" sz="3200" b="1" dirty="0"/>
              <a:t>MODULES:</a:t>
            </a:r>
          </a:p>
        </p:txBody>
      </p:sp>
      <p:sp>
        <p:nvSpPr>
          <p:cNvPr id="3" name="Content Placeholder 2">
            <a:extLst>
              <a:ext uri="{FF2B5EF4-FFF2-40B4-BE49-F238E27FC236}">
                <a16:creationId xmlns:a16="http://schemas.microsoft.com/office/drawing/2014/main" id="{B7C67505-AD40-E930-314D-AE8E6FFE0796}"/>
              </a:ext>
            </a:extLst>
          </p:cNvPr>
          <p:cNvSpPr>
            <a:spLocks noGrp="1"/>
          </p:cNvSpPr>
          <p:nvPr>
            <p:ph sz="quarter" idx="13"/>
          </p:nvPr>
        </p:nvSpPr>
        <p:spPr>
          <a:xfrm>
            <a:off x="913774" y="1366684"/>
            <a:ext cx="10363826" cy="4552335"/>
          </a:xfrm>
        </p:spPr>
        <p:txBody>
          <a:bodyPr>
            <a:normAutofit/>
          </a:bodyPr>
          <a:lstStyle/>
          <a:p>
            <a:pPr marL="0" indent="0" algn="just">
              <a:buNone/>
            </a:pPr>
            <a:r>
              <a:rPr lang="en-IN" sz="2200" b="1" cap="none" dirty="0"/>
              <a:t>1. User Input Module: </a:t>
            </a:r>
            <a:r>
              <a:rPr lang="en-IN" sz="2200" cap="none" dirty="0"/>
              <a:t>This module collects product details from users including product name, category, price, model and </a:t>
            </a:r>
            <a:r>
              <a:rPr lang="en-IN" sz="2200" cap="none" dirty="0" err="1"/>
              <a:t>color</a:t>
            </a:r>
            <a:r>
              <a:rPr lang="en-IN" sz="2200" cap="none" dirty="0"/>
              <a:t>. It ensures data validation and accuracy to provide the necessary input for comparisons.</a:t>
            </a:r>
          </a:p>
          <a:p>
            <a:pPr marL="0" indent="0" algn="just">
              <a:buNone/>
            </a:pPr>
            <a:r>
              <a:rPr lang="en-IN" sz="2200" b="1" cap="none" dirty="0"/>
              <a:t>2. Data Retrieval and Processing Module: </a:t>
            </a:r>
            <a:r>
              <a:rPr lang="en-IN" sz="2200" cap="none" dirty="0"/>
              <a:t>This module reads the CSV file containing the product data. It filters and processes the data based on the user’s input, extracting relevant product information such as price, model, advantages and disadvantages.</a:t>
            </a:r>
          </a:p>
          <a:p>
            <a:pPr marL="0" indent="0" algn="just">
              <a:buNone/>
            </a:pPr>
            <a:r>
              <a:rPr lang="en-IN" sz="2200" b="1" cap="none" dirty="0"/>
              <a:t>3. Product Comparison Module: </a:t>
            </a:r>
            <a:r>
              <a:rPr lang="en-IN" sz="2200" cap="none" dirty="0"/>
              <a:t>This module performs the comparison of products within the same category. It defines similar products and organises their details into a comparison table, highlighting the key features and differences to aid decision making. </a:t>
            </a:r>
          </a:p>
        </p:txBody>
      </p:sp>
    </p:spTree>
    <p:extLst>
      <p:ext uri="{BB962C8B-B14F-4D97-AF65-F5344CB8AC3E}">
        <p14:creationId xmlns:p14="http://schemas.microsoft.com/office/powerpoint/2010/main" val="211108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93B831-7165-F07A-5310-4E80E6EC6769}"/>
              </a:ext>
            </a:extLst>
          </p:cNvPr>
          <p:cNvSpPr>
            <a:spLocks noGrp="1"/>
          </p:cNvSpPr>
          <p:nvPr>
            <p:ph sz="quarter" idx="13"/>
          </p:nvPr>
        </p:nvSpPr>
        <p:spPr>
          <a:xfrm>
            <a:off x="913774" y="1278194"/>
            <a:ext cx="10363826" cy="4513005"/>
          </a:xfrm>
        </p:spPr>
        <p:txBody>
          <a:bodyPr/>
          <a:lstStyle/>
          <a:p>
            <a:pPr marL="0" indent="0" algn="just">
              <a:buNone/>
            </a:pPr>
            <a:r>
              <a:rPr lang="en-IN" sz="2200" b="1" dirty="0"/>
              <a:t>4. </a:t>
            </a:r>
            <a:r>
              <a:rPr lang="en-IN" sz="2200" b="1" cap="none" dirty="0"/>
              <a:t>Frontend Display Module: </a:t>
            </a:r>
            <a:r>
              <a:rPr lang="en-US" sz="2200" cap="none" dirty="0"/>
              <a:t>This module handles the presentation of the user interface using HTML and CSS. It displays input forms for users and presents the comparison table in an easy-to-understand layout, ensuring a user-friendly experience</a:t>
            </a:r>
            <a:r>
              <a:rPr lang="en-US" sz="2200" dirty="0"/>
              <a:t>.</a:t>
            </a:r>
          </a:p>
          <a:p>
            <a:pPr marL="0" indent="0" algn="just">
              <a:buNone/>
            </a:pPr>
            <a:r>
              <a:rPr lang="en-US" sz="2200" b="1" cap="none" dirty="0"/>
              <a:t>5. </a:t>
            </a:r>
            <a:r>
              <a:rPr lang="en-IN" sz="2200" b="1" cap="none" dirty="0"/>
              <a:t>Backend Integration Module: </a:t>
            </a:r>
            <a:r>
              <a:rPr lang="en-US" sz="2200" cap="none" dirty="0"/>
              <a:t>This module connects the frontend with the backend using flask. It handles communication between the user's inputs and the backend processing, ensuring that the CSV data is accessed, filtered, and displayed correctly on the web interface.</a:t>
            </a:r>
          </a:p>
          <a:p>
            <a:pPr marL="0" indent="0">
              <a:buNone/>
            </a:pPr>
            <a:endParaRPr lang="en-IN" cap="none" dirty="0"/>
          </a:p>
        </p:txBody>
      </p:sp>
    </p:spTree>
    <p:extLst>
      <p:ext uri="{BB962C8B-B14F-4D97-AF65-F5344CB8AC3E}">
        <p14:creationId xmlns:p14="http://schemas.microsoft.com/office/powerpoint/2010/main" val="320927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1A9D-711B-39F2-05E4-CA3E59F5FFA6}"/>
              </a:ext>
            </a:extLst>
          </p:cNvPr>
          <p:cNvSpPr>
            <a:spLocks noGrp="1"/>
          </p:cNvSpPr>
          <p:nvPr>
            <p:ph type="title"/>
          </p:nvPr>
        </p:nvSpPr>
        <p:spPr>
          <a:xfrm>
            <a:off x="913775" y="618518"/>
            <a:ext cx="10364451" cy="620348"/>
          </a:xfrm>
        </p:spPr>
        <p:txBody>
          <a:bodyPr>
            <a:normAutofit/>
          </a:bodyPr>
          <a:lstStyle/>
          <a:p>
            <a:pPr algn="l"/>
            <a:r>
              <a:rPr lang="en-IN" sz="3200" dirty="0"/>
              <a:t>  </a:t>
            </a:r>
            <a:r>
              <a:rPr lang="en-IN" sz="3200" b="1" dirty="0"/>
              <a:t>HARDWARE AND SOFTWARE REQUIREMENTS</a:t>
            </a:r>
          </a:p>
        </p:txBody>
      </p:sp>
      <p:sp>
        <p:nvSpPr>
          <p:cNvPr id="3" name="Content Placeholder 2">
            <a:extLst>
              <a:ext uri="{FF2B5EF4-FFF2-40B4-BE49-F238E27FC236}">
                <a16:creationId xmlns:a16="http://schemas.microsoft.com/office/drawing/2014/main" id="{651DFCE4-19B7-B698-FBDA-F3E1BF189F47}"/>
              </a:ext>
            </a:extLst>
          </p:cNvPr>
          <p:cNvSpPr>
            <a:spLocks noGrp="1"/>
          </p:cNvSpPr>
          <p:nvPr>
            <p:ph sz="quarter" idx="13"/>
          </p:nvPr>
        </p:nvSpPr>
        <p:spPr>
          <a:xfrm>
            <a:off x="913774" y="1347018"/>
            <a:ext cx="10363826" cy="4975124"/>
          </a:xfrm>
        </p:spPr>
        <p:txBody>
          <a:bodyPr>
            <a:normAutofit fontScale="40000" lnSpcReduction="20000"/>
          </a:bodyPr>
          <a:lstStyle/>
          <a:p>
            <a:pPr marL="0" indent="0">
              <a:buNone/>
            </a:pPr>
            <a:r>
              <a:rPr lang="en-IN" sz="4500" b="1" dirty="0"/>
              <a:t>Hardware Requirements:</a:t>
            </a:r>
            <a:endParaRPr lang="en-IN" sz="4500" dirty="0"/>
          </a:p>
          <a:p>
            <a:pPr>
              <a:buFont typeface="+mj-lt"/>
              <a:buAutoNum type="arabicPeriod"/>
            </a:pPr>
            <a:r>
              <a:rPr lang="en-IN" sz="3800" b="1" dirty="0"/>
              <a:t>Processor:</a:t>
            </a:r>
            <a:r>
              <a:rPr lang="en-IN" sz="3800" dirty="0"/>
              <a:t> Intel Core i3 or higher (or equivalent)</a:t>
            </a:r>
          </a:p>
          <a:p>
            <a:pPr>
              <a:buFont typeface="+mj-lt"/>
              <a:buAutoNum type="arabicPeriod"/>
            </a:pPr>
            <a:r>
              <a:rPr lang="en-IN" sz="3800" b="1" dirty="0"/>
              <a:t>RAM:</a:t>
            </a:r>
            <a:r>
              <a:rPr lang="en-IN" sz="3800" dirty="0"/>
              <a:t> 4GB or more (8GB recommended for smoother performance)</a:t>
            </a:r>
          </a:p>
          <a:p>
            <a:pPr>
              <a:buFont typeface="+mj-lt"/>
              <a:buAutoNum type="arabicPeriod"/>
            </a:pPr>
            <a:r>
              <a:rPr lang="en-IN" sz="3800" b="1" dirty="0"/>
              <a:t>Internet Connectivity:</a:t>
            </a:r>
            <a:r>
              <a:rPr lang="en-IN" sz="3800" dirty="0"/>
              <a:t> Required for accessing online resources or deploying web services</a:t>
            </a:r>
          </a:p>
          <a:p>
            <a:pPr marL="0" indent="0">
              <a:buNone/>
            </a:pPr>
            <a:r>
              <a:rPr lang="en-IN" sz="4500" b="1" dirty="0"/>
              <a:t>Software Requirements:</a:t>
            </a:r>
            <a:endParaRPr lang="en-IN" sz="4500" dirty="0"/>
          </a:p>
          <a:p>
            <a:pPr>
              <a:buFont typeface="+mj-lt"/>
              <a:buAutoNum type="arabicPeriod"/>
            </a:pPr>
            <a:r>
              <a:rPr lang="en-IN" sz="3700" b="1" dirty="0"/>
              <a:t>Operating System:</a:t>
            </a:r>
            <a:r>
              <a:rPr lang="en-IN" sz="3700" dirty="0"/>
              <a:t> Windows 10/11, macOS, or Linux</a:t>
            </a:r>
          </a:p>
          <a:p>
            <a:pPr>
              <a:buFont typeface="+mj-lt"/>
              <a:buAutoNum type="arabicPeriod"/>
            </a:pPr>
            <a:r>
              <a:rPr lang="en-IN" sz="3700" b="1" dirty="0"/>
              <a:t>Programming Language:</a:t>
            </a:r>
            <a:r>
              <a:rPr lang="en-IN" sz="3700" dirty="0"/>
              <a:t> Python 3.x</a:t>
            </a:r>
          </a:p>
          <a:p>
            <a:pPr>
              <a:buFont typeface="+mj-lt"/>
              <a:buAutoNum type="arabicPeriod"/>
            </a:pPr>
            <a:r>
              <a:rPr lang="en-IN" sz="3700" b="1" dirty="0"/>
              <a:t>Web Framework:</a:t>
            </a:r>
            <a:r>
              <a:rPr lang="en-IN" sz="3700" dirty="0"/>
              <a:t> Flask (for Python-based backend development)</a:t>
            </a:r>
          </a:p>
          <a:p>
            <a:pPr>
              <a:buFont typeface="+mj-lt"/>
              <a:buAutoNum type="arabicPeriod"/>
            </a:pPr>
            <a:r>
              <a:rPr lang="en-IN" sz="3700" b="1" dirty="0"/>
              <a:t>Frontend Development:</a:t>
            </a:r>
            <a:r>
              <a:rPr lang="en-IN" sz="3700" dirty="0"/>
              <a:t> HTML, CSS (for building the user interface)</a:t>
            </a:r>
          </a:p>
          <a:p>
            <a:pPr>
              <a:buFont typeface="+mj-lt"/>
              <a:buAutoNum type="arabicPeriod"/>
            </a:pPr>
            <a:r>
              <a:rPr lang="en-IN" sz="3700" b="1" dirty="0"/>
              <a:t>Database/Storage:</a:t>
            </a:r>
            <a:r>
              <a:rPr lang="en-IN" sz="3700" dirty="0"/>
              <a:t> CSV file (for storing product data)</a:t>
            </a:r>
          </a:p>
          <a:p>
            <a:pPr>
              <a:buFont typeface="+mj-lt"/>
              <a:buAutoNum type="arabicPeriod"/>
            </a:pPr>
            <a:r>
              <a:rPr lang="en-IN" sz="3700" b="1" dirty="0"/>
              <a:t>Text Editor/IDE:</a:t>
            </a:r>
            <a:r>
              <a:rPr lang="en-IN" sz="3700" dirty="0"/>
              <a:t> Spyder, </a:t>
            </a:r>
            <a:r>
              <a:rPr lang="en-IN" sz="3700" dirty="0" err="1"/>
              <a:t>VSCode</a:t>
            </a:r>
            <a:r>
              <a:rPr lang="en-IN" sz="3700" dirty="0"/>
              <a:t>, PyCharm, or any Python-supported editor</a:t>
            </a:r>
          </a:p>
          <a:p>
            <a:pPr>
              <a:buFont typeface="+mj-lt"/>
              <a:buAutoNum type="arabicPeriod"/>
            </a:pPr>
            <a:r>
              <a:rPr lang="en-IN" sz="3700" b="1" dirty="0"/>
              <a:t>Browser:</a:t>
            </a:r>
            <a:r>
              <a:rPr lang="en-IN" sz="3700" dirty="0"/>
              <a:t> Google Chrome, Firefox, or any modern web browser (for testing and using the web app)</a:t>
            </a:r>
          </a:p>
          <a:p>
            <a:pPr>
              <a:buFont typeface="+mj-lt"/>
              <a:buAutoNum type="arabicPeriod"/>
            </a:pPr>
            <a:r>
              <a:rPr lang="en-IN" sz="3700" b="1" dirty="0"/>
              <a:t>Python Libraries:</a:t>
            </a:r>
            <a:r>
              <a:rPr lang="en-IN" sz="3700" dirty="0"/>
              <a:t> pandas, Flask, and any other dependencies required for CSV handling and web development</a:t>
            </a:r>
          </a:p>
          <a:p>
            <a:pPr marL="0" indent="0">
              <a:buNone/>
            </a:pPr>
            <a:endParaRPr lang="en-IN" dirty="0"/>
          </a:p>
        </p:txBody>
      </p:sp>
    </p:spTree>
    <p:extLst>
      <p:ext uri="{BB962C8B-B14F-4D97-AF65-F5344CB8AC3E}">
        <p14:creationId xmlns:p14="http://schemas.microsoft.com/office/powerpoint/2010/main" val="369789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9FD1D-189C-3C3B-A586-C29FBA043F25}"/>
              </a:ext>
            </a:extLst>
          </p:cNvPr>
          <p:cNvSpPr>
            <a:spLocks noGrp="1"/>
          </p:cNvSpPr>
          <p:nvPr>
            <p:ph type="ctrTitle"/>
          </p:nvPr>
        </p:nvSpPr>
        <p:spPr>
          <a:xfrm>
            <a:off x="4395020" y="753222"/>
            <a:ext cx="3401960" cy="501447"/>
          </a:xfrm>
        </p:spPr>
        <p:txBody>
          <a:bodyPr>
            <a:noAutofit/>
          </a:bodyPr>
          <a:lstStyle/>
          <a:p>
            <a:r>
              <a:rPr lang="en-IN" sz="3200" b="1" dirty="0" err="1"/>
              <a:t>Uml</a:t>
            </a:r>
            <a:r>
              <a:rPr lang="en-IN" sz="3200" b="1" dirty="0"/>
              <a:t> diagrams</a:t>
            </a:r>
          </a:p>
        </p:txBody>
      </p:sp>
      <p:sp>
        <p:nvSpPr>
          <p:cNvPr id="3" name="Subtitle 2">
            <a:extLst>
              <a:ext uri="{FF2B5EF4-FFF2-40B4-BE49-F238E27FC236}">
                <a16:creationId xmlns:a16="http://schemas.microsoft.com/office/drawing/2014/main" id="{741792C7-DAC6-88A0-EAEF-B80E892CDC8A}"/>
              </a:ext>
            </a:extLst>
          </p:cNvPr>
          <p:cNvSpPr>
            <a:spLocks noGrp="1"/>
          </p:cNvSpPr>
          <p:nvPr>
            <p:ph type="subTitle" idx="1"/>
          </p:nvPr>
        </p:nvSpPr>
        <p:spPr>
          <a:xfrm>
            <a:off x="245804" y="1490644"/>
            <a:ext cx="3106995" cy="599768"/>
          </a:xfrm>
        </p:spPr>
        <p:txBody>
          <a:bodyPr>
            <a:noAutofit/>
          </a:bodyPr>
          <a:lstStyle/>
          <a:p>
            <a:r>
              <a:rPr lang="en-IN" sz="2600" b="1" dirty="0">
                <a:solidFill>
                  <a:schemeClr val="tx1"/>
                </a:solidFill>
              </a:rPr>
              <a:t>Use case diagram</a:t>
            </a:r>
          </a:p>
        </p:txBody>
      </p:sp>
      <p:pic>
        <p:nvPicPr>
          <p:cNvPr id="5" name="Picture 4">
            <a:extLst>
              <a:ext uri="{FF2B5EF4-FFF2-40B4-BE49-F238E27FC236}">
                <a16:creationId xmlns:a16="http://schemas.microsoft.com/office/drawing/2014/main" id="{BAC197D5-F146-3430-1D29-A146320A3AB4}"/>
              </a:ext>
            </a:extLst>
          </p:cNvPr>
          <p:cNvPicPr>
            <a:picLocks noChangeAspect="1"/>
          </p:cNvPicPr>
          <p:nvPr/>
        </p:nvPicPr>
        <p:blipFill>
          <a:blip r:embed="rId2">
            <a:extLst>
              <a:ext uri="{28A0092B-C50C-407E-A947-70E740481C1C}">
                <a14:useLocalDpi xmlns:a14="http://schemas.microsoft.com/office/drawing/2010/main" val="0"/>
              </a:ext>
            </a:extLst>
          </a:blip>
          <a:srcRect l="-2350" t="20557" r="2350"/>
          <a:stretch/>
        </p:blipFill>
        <p:spPr>
          <a:xfrm>
            <a:off x="3352799" y="1573161"/>
            <a:ext cx="8338457" cy="4629939"/>
          </a:xfrm>
          <a:prstGeom prst="rect">
            <a:avLst/>
          </a:prstGeom>
        </p:spPr>
      </p:pic>
    </p:spTree>
    <p:extLst>
      <p:ext uri="{BB962C8B-B14F-4D97-AF65-F5344CB8AC3E}">
        <p14:creationId xmlns:p14="http://schemas.microsoft.com/office/powerpoint/2010/main" val="325163166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209</TotalTime>
  <Words>1022</Words>
  <Application>Microsoft Office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Tw Cen MT</vt:lpstr>
      <vt:lpstr>Droplet</vt:lpstr>
      <vt:lpstr>   PANIMALAR ENGINEERING COLLEGE    DEPARTMENT OF CSE  21CS1512-SOCIALLY RELEVANT MINI PROJECT  A SENTIMENTAL ANALYSIS ON PRODUCTS AND MARKET INSIGTHS </vt:lpstr>
      <vt:lpstr>Abstract:</vt:lpstr>
      <vt:lpstr>ARCHITECTURAL DIAGRAM</vt:lpstr>
      <vt:lpstr>  Existing system: </vt:lpstr>
      <vt:lpstr>Proposed system:</vt:lpstr>
      <vt:lpstr>  MODULES:</vt:lpstr>
      <vt:lpstr>PowerPoint Presentation</vt:lpstr>
      <vt:lpstr>  HARDWARE AND SOFTWARE REQUIREMENTS</vt:lpstr>
      <vt:lpstr>Uml diagrams</vt:lpstr>
      <vt:lpstr>CLASS DIAGRAM</vt:lpstr>
      <vt:lpstr>SEQUENCE DIAGRAM</vt:lpstr>
      <vt:lpstr>ACTIVITY DIAGRAM</vt:lpstr>
      <vt:lpstr>screenshots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dc:creator>
  <cp:lastModifiedBy>priya</cp:lastModifiedBy>
  <cp:revision>8</cp:revision>
  <dcterms:created xsi:type="dcterms:W3CDTF">2024-08-08T13:02:19Z</dcterms:created>
  <dcterms:modified xsi:type="dcterms:W3CDTF">2024-10-15T11:19:49Z</dcterms:modified>
</cp:coreProperties>
</file>